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5" r:id="rId3"/>
    <p:sldMasterId id="2147483658" r:id="rId4"/>
    <p:sldMasterId id="2147483661" r:id="rId5"/>
    <p:sldMasterId id="2147483663" r:id="rId6"/>
  </p:sldMasterIdLst>
  <p:notesMasterIdLst>
    <p:notesMasterId r:id="rId8"/>
  </p:notesMasterIdLst>
  <p:sldIdLst>
    <p:sldId id="1834" r:id="rId7"/>
    <p:sldId id="3808" r:id="rId9"/>
    <p:sldId id="3618" r:id="rId10"/>
    <p:sldId id="3797" r:id="rId11"/>
    <p:sldId id="3836" r:id="rId12"/>
    <p:sldId id="3824" r:id="rId13"/>
    <p:sldId id="3825" r:id="rId14"/>
    <p:sldId id="3837" r:id="rId15"/>
    <p:sldId id="3821" r:id="rId16"/>
    <p:sldId id="3826" r:id="rId17"/>
    <p:sldId id="3838" r:id="rId18"/>
    <p:sldId id="3823" r:id="rId19"/>
    <p:sldId id="3831" r:id="rId20"/>
    <p:sldId id="1827" r:id="rId21"/>
  </p:sldIdLst>
  <p:sldSz cx="12192000" cy="6858000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微软雅黑" panose="020B0503020204020204" pitchFamily="34" charset="-122"/>
      <p:regular r:id="rId29"/>
    </p:embeddedFont>
    <p:embeddedFont>
      <p:font typeface="微软雅黑 Light" panose="020B0502040204020203" pitchFamily="34" charset="-122"/>
      <p:regular r:id="rId30"/>
    </p:embeddedFont>
    <p:embeddedFont>
      <p:font typeface="Wingdings 3" panose="05040102010807070707" pitchFamily="18" charset="2"/>
      <p:regular r:id="rId31"/>
    </p:embeddedFont>
  </p:embeddedFontLst>
  <p:custDataLst>
    <p:tags r:id="rId3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FF00"/>
    <a:srgbClr val="006C39"/>
    <a:srgbClr val="A13F0B"/>
    <a:srgbClr val="989EAA"/>
    <a:srgbClr val="007E42"/>
    <a:srgbClr val="008646"/>
    <a:srgbClr val="006434"/>
    <a:srgbClr val="8E0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tags" Target="tags/tag35.xml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9" Type="http://schemas.openxmlformats.org/officeDocument/2006/relationships/theme" Target="../theme/theme5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tags" Target="../tags/tag20.xml"/><Relationship Id="rId3" Type="http://schemas.openxmlformats.org/officeDocument/2006/relationships/image" Target="../media/image23.jpe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25.jpeg"/><Relationship Id="rId6" Type="http://schemas.openxmlformats.org/officeDocument/2006/relationships/image" Target="../media/image24.png"/><Relationship Id="rId5" Type="http://schemas.openxmlformats.org/officeDocument/2006/relationships/tags" Target="../tags/tag24.xml"/><Relationship Id="rId4" Type="http://schemas.openxmlformats.org/officeDocument/2006/relationships/image" Target="../media/image23.jpe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image" Target="../media/image30.jpeg"/><Relationship Id="rId7" Type="http://schemas.openxmlformats.org/officeDocument/2006/relationships/tags" Target="../tags/tag28.xml"/><Relationship Id="rId6" Type="http://schemas.openxmlformats.org/officeDocument/2006/relationships/image" Target="../media/image29.png"/><Relationship Id="rId5" Type="http://schemas.openxmlformats.org/officeDocument/2006/relationships/tags" Target="../tags/tag27.xml"/><Relationship Id="rId4" Type="http://schemas.openxmlformats.org/officeDocument/2006/relationships/image" Target="../media/image28.jpeg"/><Relationship Id="rId3" Type="http://schemas.openxmlformats.org/officeDocument/2006/relationships/tags" Target="../tags/tag26.xml"/><Relationship Id="rId2" Type="http://schemas.openxmlformats.org/officeDocument/2006/relationships/image" Target="../media/image27.jpe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8.xml"/><Relationship Id="rId11" Type="http://schemas.openxmlformats.org/officeDocument/2006/relationships/image" Target="../media/image32.jpeg"/><Relationship Id="rId10" Type="http://schemas.openxmlformats.org/officeDocument/2006/relationships/image" Target="../media/image31.jpeg"/><Relationship Id="rId1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3098" y="3959752"/>
            <a:ext cx="11160124" cy="706755"/>
          </a:xfrm>
        </p:spPr>
        <p:txBody>
          <a:bodyPr/>
          <a:lstStyle/>
          <a:p>
            <a:r>
              <a:rPr lang="en-US">
                <a:latin typeface="微软雅黑" panose="020B0503020204020204" pitchFamily="34" charset="-122"/>
                <a:sym typeface="+mn-lt"/>
              </a:rPr>
              <a:t>Self-introduction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103262" y="5414704"/>
            <a:ext cx="7909277" cy="370840"/>
          </a:xfrm>
        </p:spPr>
        <p:txBody>
          <a:bodyPr/>
          <a:lstStyle/>
          <a:p>
            <a:r>
              <a:rPr lang="en-US" altLang="zh-CN" dirty="0"/>
              <a:t>     Zhang Pengjie</a:t>
            </a:r>
            <a:r>
              <a:rPr dirty="0"/>
              <a:t>（</a:t>
            </a:r>
            <a:r>
              <a:rPr dirty="0">
                <a:sym typeface="+mn-ea"/>
              </a:rPr>
              <a:t>张鹏杰</a:t>
            </a:r>
            <a:r>
              <a:rPr dirty="0"/>
              <a:t>）</a:t>
            </a:r>
            <a:r>
              <a:rPr lang="zh-CN" altLang="en-US" dirty="0"/>
              <a:t>　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3" name="文本占位符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103262" y="5785544"/>
            <a:ext cx="7909277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rtlCol="0" anchor="ctr" anchorCtr="0" compatLnSpc="1">
            <a:spAutoFit/>
          </a:bodyPr>
          <a:lstStyle>
            <a:lvl1pPr marL="0" indent="0" algn="ctr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400" kern="1200" spc="1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School of Computer Science &amp; Technology, BIT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190"/>
            <a:ext cx="5570855" cy="478155"/>
          </a:xfrm>
        </p:spPr>
        <p:txBody>
          <a:bodyPr wrap="square"/>
          <a:lstStyle/>
          <a:p>
            <a:r>
              <a:rPr lang="en-US" altLang="zh-CN" dirty="0">
                <a:cs typeface="+mn-ea"/>
                <a:sym typeface="+mn-lt"/>
              </a:rPr>
              <a:t>Honors</a:t>
            </a:r>
            <a:endParaRPr>
              <a:sym typeface="+mn-ea"/>
            </a:endParaRPr>
          </a:p>
        </p:txBody>
      </p:sp>
      <p:pic>
        <p:nvPicPr>
          <p:cNvPr id="14" name="图片 13" descr="eb450abfd8a79fe958e49f3cdc851c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0045" y="854075"/>
            <a:ext cx="2877820" cy="2159000"/>
          </a:xfrm>
          <a:prstGeom prst="rect">
            <a:avLst/>
          </a:prstGeom>
        </p:spPr>
      </p:pic>
      <p:pic>
        <p:nvPicPr>
          <p:cNvPr id="17" name="图片 16" descr="20e33ff22f6379f3d9dc923b7b4235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420" y="839470"/>
            <a:ext cx="2896870" cy="2173605"/>
          </a:xfrm>
          <a:prstGeom prst="rect">
            <a:avLst/>
          </a:prstGeom>
        </p:spPr>
      </p:pic>
      <p:pic>
        <p:nvPicPr>
          <p:cNvPr id="18" name="图片 17" descr="89c5f3739277eef08214ee5e66ccdcc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45" y="839470"/>
            <a:ext cx="2877820" cy="2159000"/>
          </a:xfrm>
          <a:prstGeom prst="rect">
            <a:avLst/>
          </a:prstGeom>
        </p:spPr>
      </p:pic>
      <p:pic>
        <p:nvPicPr>
          <p:cNvPr id="19" name="图片 18" descr="d1229202a7d5ba3b889ab8ce087842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05" y="3502025"/>
            <a:ext cx="3924935" cy="29451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24180" y="3848735"/>
            <a:ext cx="67856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During my undergraduate studies, I  was encouraged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by school every year.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1802765" y="3013075"/>
            <a:ext cx="13639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2019-2020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5269865" y="3013075"/>
            <a:ext cx="13639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2020-2021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8736965" y="3013075"/>
            <a:ext cx="13639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2021-2022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24180" y="4730115"/>
            <a:ext cx="678624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nd in the final year, I was honored as an outstanding graduate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which at least proves that I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have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attended classes seriously during my undergraduate studies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190"/>
            <a:ext cx="5570855" cy="478155"/>
          </a:xfrm>
        </p:spPr>
        <p:txBody>
          <a:bodyPr wrap="square"/>
          <a:lstStyle/>
          <a:p>
            <a:r>
              <a:rPr lang="en-US" altLang="zh-CN" dirty="0">
                <a:cs typeface="+mn-ea"/>
                <a:sym typeface="+mn-lt"/>
              </a:rPr>
              <a:t>Honors</a:t>
            </a:r>
            <a:endParaRPr>
              <a:sym typeface="+mn-ea"/>
            </a:endParaRPr>
          </a:p>
        </p:txBody>
      </p:sp>
      <p:pic>
        <p:nvPicPr>
          <p:cNvPr id="6" name="图片 5" descr="227d549c2aff57a03a2905c58b5d64a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8320" y="1471930"/>
            <a:ext cx="3742055" cy="2807335"/>
          </a:xfrm>
          <a:prstGeom prst="rect">
            <a:avLst/>
          </a:prstGeom>
        </p:spPr>
      </p:pic>
      <p:pic>
        <p:nvPicPr>
          <p:cNvPr id="7" name="图片 6" descr="7a0a8dd1d03fdbac78dd579050ea66d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85" y="1471930"/>
            <a:ext cx="3743325" cy="28079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439670" y="4279900"/>
            <a:ext cx="1950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Social Practice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590790" y="4279900"/>
            <a:ext cx="25603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Innovation</a:t>
            </a:r>
            <a:r>
              <a:rPr lang="en-US" altLang="zh-CN"/>
              <a:t> research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543685" y="911860"/>
            <a:ext cx="9436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I have also teamed up to participate in 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social practice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innovative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research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9325" y="4841240"/>
            <a:ext cx="5070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We</a:t>
            </a:r>
            <a:r>
              <a:rPr lang="zh-CN" altLang="en-US"/>
              <a:t> investigated the </a:t>
            </a:r>
            <a:r>
              <a:rPr lang="zh-CN" altLang="en-US" b="1"/>
              <a:t>market organization structure</a:t>
            </a:r>
            <a:r>
              <a:rPr lang="zh-CN" altLang="en-US"/>
              <a:t> in my hometown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949325" y="5577840"/>
            <a:ext cx="5070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Finally, </a:t>
            </a:r>
            <a:r>
              <a:rPr lang="zh-CN" altLang="en-US"/>
              <a:t>we were rated as excellent practice team members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520180" y="4841240"/>
            <a:ext cx="51612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We stud</a:t>
            </a:r>
            <a:r>
              <a:rPr lang="en-US" altLang="zh-CN"/>
              <a:t>ied </a:t>
            </a:r>
            <a:r>
              <a:rPr lang="zh-CN" altLang="en-US" b="1"/>
              <a:t>facial image generation from low altitude perspectives</a:t>
            </a:r>
            <a:r>
              <a:rPr lang="en-US" altLang="zh-CN" b="1"/>
              <a:t>.</a:t>
            </a:r>
            <a:endParaRPr lang="en-US" altLang="zh-CN" b="1"/>
          </a:p>
        </p:txBody>
      </p:sp>
      <p:sp>
        <p:nvSpPr>
          <p:cNvPr id="20" name="文本框 19"/>
          <p:cNvSpPr txBox="1"/>
          <p:nvPr/>
        </p:nvSpPr>
        <p:spPr>
          <a:xfrm>
            <a:off x="6520180" y="5598160"/>
            <a:ext cx="49180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Finally,  </a:t>
            </a:r>
            <a:r>
              <a:rPr lang="zh-CN" altLang="en-US"/>
              <a:t>we successfully concluded the project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</a:t>
            </a:r>
            <a:r>
              <a:rPr lang="en-US" dirty="0"/>
              <a:t>Three</a:t>
            </a:r>
            <a:r>
              <a:rPr lang="en-US" dirty="0"/>
              <a:t> </a:t>
            </a:r>
            <a:r>
              <a:rPr lang="zh-CN" altLang="en-US" dirty="0"/>
              <a:t>▷▷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510342" y="2726849"/>
            <a:ext cx="7197752" cy="606922"/>
          </a:xfrm>
        </p:spPr>
        <p:txBody>
          <a:bodyPr/>
          <a:lstStyle/>
          <a:p>
            <a:pPr algn="l">
              <a:buClrTx/>
              <a:buSzTx/>
            </a:pPr>
            <a:r>
              <a:rPr lang="zh-CN" altLang="en-US" dirty="0">
                <a:sym typeface="+mn-lt"/>
              </a:rPr>
              <a:t>Conclusion</a:t>
            </a:r>
            <a:endParaRPr lang="zh-CN" altLang="en-US" dirty="0">
              <a:latin typeface="微软雅黑" panose="020B0503020204020204" pitchFamily="34" charset="-122"/>
              <a:sym typeface="+mn-lt"/>
            </a:endParaRPr>
          </a:p>
          <a:p>
            <a:pPr algn="l">
              <a:buClrTx/>
              <a:buSzTx/>
            </a:pPr>
            <a:endParaRPr lang="zh-CN" altLang="en-US" dirty="0">
              <a:latin typeface="微软雅黑" panose="020B0503020204020204" pitchFamily="34" charset="-122"/>
              <a:sym typeface="+mn-lt"/>
            </a:endParaRPr>
          </a:p>
          <a:p>
            <a:pPr algn="l">
              <a:buClrTx/>
              <a:buSzTx/>
            </a:pPr>
            <a:endParaRPr lang="zh-CN" altLang="en-US" dirty="0">
              <a:latin typeface="微软雅黑" panose="020B0503020204020204" pitchFamily="34" charset="-122"/>
              <a:sym typeface="+mn-lt"/>
            </a:endParaRPr>
          </a:p>
          <a:p>
            <a:endParaRPr lang="zh-CN" altLang="en-US" dirty="0">
              <a:sym typeface="+mn-lt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/>
          </p:nvPr>
        </p:nvSpPr>
        <p:spPr>
          <a:xfrm>
            <a:off x="561340" y="3837940"/>
            <a:ext cx="10271760" cy="1522730"/>
          </a:xfrm>
        </p:spPr>
        <p:txBody>
          <a:bodyPr/>
          <a:lstStyle/>
          <a:p>
            <a:r>
              <a:rPr lang="en-US" altLang="zh-CN">
                <a:sym typeface="+mn-ea"/>
              </a:rPr>
              <a:t>Life Attitude</a:t>
            </a:r>
            <a:endParaRPr lang="en-US" altLang="zh-CN">
              <a:sym typeface="+mn-ea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190"/>
            <a:ext cx="5570855" cy="478155"/>
          </a:xfrm>
        </p:spPr>
        <p:txBody>
          <a:bodyPr wrap="square"/>
          <a:lstStyle/>
          <a:p>
            <a:r>
              <a:rPr lang="en-US" altLang="zh-CN">
                <a:sym typeface="+mn-ea"/>
              </a:rPr>
              <a:t>Life Attitude</a:t>
            </a:r>
            <a:endParaRPr lang="en-US" altLang="zh-CN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7555" y="4937760"/>
            <a:ext cx="7946390" cy="66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2800"/>
              <a:t>如露亦如电，应作如是观。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757555" y="3136265"/>
            <a:ext cx="7880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400"/>
              <a:t>Like dew and lightning. </a:t>
            </a:r>
            <a:endParaRPr lang="zh-CN" altLang="en-US" sz="2400"/>
          </a:p>
          <a:p>
            <a:pPr algn="l">
              <a:buClrTx/>
              <a:buSzTx/>
              <a:buFontTx/>
            </a:pP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757555" y="1388110"/>
            <a:ext cx="108858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All phenomena are like a dream,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an illusion,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a bubble and a shadow</a:t>
            </a:r>
            <a:r>
              <a:rPr lang="en-US" altLang="zh-CN" sz="2400">
                <a:sym typeface="+mn-ea"/>
              </a:rPr>
              <a:t>.</a:t>
            </a:r>
            <a:endParaRPr lang="en-US" altLang="zh-CN" sz="2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555" y="2120900"/>
            <a:ext cx="60286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800">
                <a:sym typeface="+mn-ea"/>
              </a:rPr>
              <a:t>一切有为法，如梦幻泡影。</a:t>
            </a:r>
            <a:endParaRPr lang="zh-CN" altLang="en-US" sz="28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7555" y="3996690"/>
            <a:ext cx="5819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400">
                <a:sym typeface="+mn-ea"/>
              </a:rPr>
              <a:t>Thus should you meditate upon them.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6878955" y="5189220"/>
            <a:ext cx="5052060" cy="589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Presenter: Zhang Pengjie</a:t>
            </a:r>
            <a:endParaRPr lang="en-US" altLang="zh-CN" sz="1600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            </a:t>
            </a:r>
            <a:r>
              <a:rPr lang="zh-CN" altLang="en-US" sz="1600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（</a:t>
            </a:r>
            <a:r>
              <a:rPr lang="zh-CN" altLang="en-US" sz="1600" spc="300" dirty="0">
                <a:solidFill>
                  <a:schemeClr val="bg1">
                    <a:alpha val="90000"/>
                  </a:schemeClr>
                </a:solidFill>
                <a:latin typeface="+mn-ea"/>
                <a:sym typeface="+mn-ea"/>
              </a:rPr>
              <a:t>张鹏杰</a:t>
            </a:r>
            <a:r>
              <a:rPr lang="zh-CN" altLang="en-US" sz="1600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）</a:t>
            </a:r>
            <a:endParaRPr lang="zh-CN" altLang="en-US" sz="1600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26590" y="1751330"/>
            <a:ext cx="9428480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Thank</a:t>
            </a:r>
            <a:r>
              <a:rPr lang="en-US" sz="6000" spc="300" dirty="0">
                <a:solidFill>
                  <a:schemeClr val="bg1"/>
                </a:solidFill>
                <a:latin typeface="+mn-ea"/>
                <a:ea typeface="+mn-ea"/>
              </a:rPr>
              <a:t>s </a:t>
            </a:r>
            <a:r>
              <a:rPr lang="en-US" altLang="zh-CN" sz="6000" spc="300" dirty="0">
                <a:solidFill>
                  <a:schemeClr val="bg1"/>
                </a:solidFill>
                <a:latin typeface="+mn-ea"/>
                <a:ea typeface="+mn-ea"/>
              </a:rPr>
              <a:t>f</a:t>
            </a: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or</a:t>
            </a:r>
            <a:r>
              <a:rPr lang="en-US" altLang="zh-CN" sz="6000" spc="300" dirty="0">
                <a:solidFill>
                  <a:schemeClr val="bg1"/>
                </a:solidFill>
                <a:latin typeface="+mn-ea"/>
                <a:ea typeface="+mn-ea"/>
              </a:rPr>
              <a:t> L</a:t>
            </a: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istening</a:t>
            </a:r>
            <a:endParaRPr lang="zh-CN" altLang="en-US" sz="6000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72295" y="35782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>
            <p:custDataLst>
              <p:tags r:id="rId1"/>
            </p:custDataLst>
          </p:nvPr>
        </p:nvGrpSpPr>
        <p:grpSpPr>
          <a:xfrm>
            <a:off x="4983976" y="481929"/>
            <a:ext cx="3614914" cy="1089209"/>
            <a:chOff x="5337036" y="1031947"/>
            <a:chExt cx="3614914" cy="1089209"/>
          </a:xfrm>
        </p:grpSpPr>
        <p:sp>
          <p:nvSpPr>
            <p:cNvPr id="32" name="文本框 31"/>
            <p:cNvSpPr txBox="1"/>
            <p:nvPr>
              <p:custDataLst>
                <p:tags r:id="rId2"/>
              </p:custDataLst>
            </p:nvPr>
          </p:nvSpPr>
          <p:spPr>
            <a:xfrm>
              <a:off x="5337036" y="1031947"/>
              <a:ext cx="615874" cy="10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"/>
              </p:custDataLst>
            </p:nvPr>
          </p:nvSpPr>
          <p:spPr>
            <a:xfrm>
              <a:off x="6384010" y="1386064"/>
              <a:ext cx="2567940" cy="5905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3200" b="1" dirty="0">
                  <a:latin typeface="微软雅黑" panose="020B0503020204020204" pitchFamily="34" charset="-122"/>
                  <a:cs typeface="+mn-ea"/>
                  <a:sym typeface="+mn-lt"/>
                </a:rPr>
                <a:t>Introduction</a:t>
              </a:r>
              <a:endParaRPr lang="en-US" sz="32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4993501" y="1936027"/>
            <a:ext cx="5670550" cy="1198880"/>
            <a:chOff x="5337036" y="1031947"/>
            <a:chExt cx="5670550" cy="1198880"/>
          </a:xfrm>
        </p:grpSpPr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337036" y="1031947"/>
              <a:ext cx="60960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6"/>
              </p:custDataLst>
            </p:nvPr>
          </p:nvSpPr>
          <p:spPr>
            <a:xfrm>
              <a:off x="6384151" y="1420567"/>
              <a:ext cx="4623435" cy="590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>
                <a:lnSpc>
                  <a:spcPct val="120000"/>
                </a:lnSpc>
              </a:pPr>
              <a:r>
                <a:rPr lang="en-US" altLang="zh-CN" sz="3200" b="1" dirty="0">
                  <a:latin typeface="微软雅黑" panose="020B0503020204020204" pitchFamily="34" charset="-122"/>
                  <a:cs typeface="+mn-ea"/>
                  <a:sym typeface="+mn-lt"/>
                </a:rPr>
                <a:t>Honors</a:t>
              </a:r>
              <a:endParaRPr lang="zh-CN" altLang="en-US" sz="32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7"/>
            </p:custDataLst>
          </p:nvPr>
        </p:nvGrpSpPr>
        <p:grpSpPr>
          <a:xfrm>
            <a:off x="4993501" y="3440977"/>
            <a:ext cx="3296779" cy="1198880"/>
            <a:chOff x="5337036" y="1031947"/>
            <a:chExt cx="3296779" cy="1198880"/>
          </a:xfrm>
        </p:grpSpPr>
        <p:sp>
          <p:nvSpPr>
            <p:cNvPr id="3" name="文本框 2"/>
            <p:cNvSpPr txBox="1"/>
            <p:nvPr>
              <p:custDataLst>
                <p:tags r:id="rId8"/>
              </p:custDataLst>
            </p:nvPr>
          </p:nvSpPr>
          <p:spPr>
            <a:xfrm>
              <a:off x="5337036" y="1031947"/>
              <a:ext cx="60960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9"/>
              </p:custDataLst>
            </p:nvPr>
          </p:nvSpPr>
          <p:spPr>
            <a:xfrm>
              <a:off x="6384010" y="1397494"/>
              <a:ext cx="2249805" cy="5905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 algn="l">
                <a:lnSpc>
                  <a:spcPct val="120000"/>
                </a:lnSpc>
              </a:pPr>
              <a:r>
                <a:rPr lang="en-US" altLang="zh-CN" sz="3200" b="1" dirty="0">
                  <a:latin typeface="微软雅黑" panose="020B0503020204020204" pitchFamily="34" charset="-122"/>
                  <a:cs typeface="+mn-ea"/>
                  <a:sym typeface="+mn-lt"/>
                </a:rPr>
                <a:t>C</a:t>
              </a:r>
              <a:r>
                <a:rPr lang="en-US" altLang="zh-CN" sz="3200" b="1" dirty="0">
                  <a:latin typeface="微软雅黑" panose="020B0503020204020204" pitchFamily="34" charset="-122"/>
                  <a:cs typeface="+mn-ea"/>
                  <a:sym typeface="+mn-lt"/>
                </a:rPr>
                <a:t>onclusion</a:t>
              </a:r>
              <a:endParaRPr lang="en-US" altLang="zh-CN" sz="32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r>
              <a:rPr lang="zh-CN" altLang="en-US" dirty="0"/>
              <a:t> ▷▷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510342" y="2726849"/>
            <a:ext cx="7197752" cy="606922"/>
          </a:xfrm>
        </p:spPr>
        <p:txBody>
          <a:bodyPr/>
          <a:lstStyle/>
          <a:p>
            <a:pPr algn="l">
              <a:buClrTx/>
              <a:buSzTx/>
            </a:pPr>
            <a:r>
              <a:rPr lang="zh-CN" altLang="en-US" dirty="0">
                <a:sym typeface="+mn-lt"/>
              </a:rPr>
              <a:t>Introduction</a:t>
            </a:r>
            <a:endParaRPr lang="zh-CN" altLang="en-US" dirty="0">
              <a:latin typeface="微软雅黑" panose="020B0503020204020204" pitchFamily="34" charset="-122"/>
              <a:sym typeface="+mn-lt"/>
            </a:endParaRPr>
          </a:p>
          <a:p>
            <a:endParaRPr lang="zh-CN" altLang="en-US" dirty="0">
              <a:sym typeface="+mn-lt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/>
          </p:nvPr>
        </p:nvSpPr>
        <p:spPr>
          <a:xfrm>
            <a:off x="561340" y="3837940"/>
            <a:ext cx="10271760" cy="1522730"/>
          </a:xfrm>
        </p:spPr>
        <p:txBody>
          <a:bodyPr/>
          <a:lstStyle/>
          <a:p>
            <a:r>
              <a:rPr lang="en-US" altLang="zh-CN">
                <a:sym typeface="+mn-ea"/>
              </a:rPr>
              <a:t>P</a:t>
            </a:r>
            <a:r>
              <a:rPr>
                <a:sym typeface="+mn-ea"/>
              </a:rPr>
              <a:t>ersonal</a:t>
            </a:r>
            <a:r>
              <a:rPr lang="en-US" altLang="zh-CN">
                <a:sym typeface="+mn-ea"/>
              </a:rPr>
              <a:t> I</a:t>
            </a:r>
            <a:r>
              <a:rPr>
                <a:sym typeface="+mn-ea"/>
              </a:rPr>
              <a:t>nformation</a:t>
            </a:r>
            <a:endParaRPr>
              <a:sym typeface="+mn-ea"/>
            </a:endParaRPr>
          </a:p>
          <a:p>
            <a:r>
              <a:rPr lang="en-US" altLang="zh-CN">
                <a:sym typeface="+mn-ea"/>
              </a:rPr>
              <a:t>My </a:t>
            </a:r>
            <a:r>
              <a:rPr>
                <a:sym typeface="+mn-ea"/>
              </a:rPr>
              <a:t>Hometown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Educational </a:t>
            </a:r>
            <a:r>
              <a:rPr lang="en-US" altLang="zh-CN">
                <a:sym typeface="+mn-ea"/>
              </a:rPr>
              <a:t>E</a:t>
            </a:r>
            <a:r>
              <a:rPr>
                <a:sym typeface="+mn-ea"/>
              </a:rPr>
              <a:t>xperience</a:t>
            </a: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190"/>
            <a:ext cx="4127500" cy="478155"/>
          </a:xfrm>
        </p:spPr>
        <p:txBody>
          <a:bodyPr wrap="square"/>
          <a:lstStyle/>
          <a:p>
            <a:r>
              <a:rPr lang="en-US" altLang="zh-CN">
                <a:sym typeface="+mn-ea"/>
              </a:rPr>
              <a:t>P</a:t>
            </a:r>
            <a:r>
              <a:rPr>
                <a:sym typeface="+mn-ea"/>
              </a:rPr>
              <a:t>ersonal</a:t>
            </a:r>
            <a:r>
              <a:rPr lang="en-US" altLang="zh-CN">
                <a:sym typeface="+mn-ea"/>
              </a:rPr>
              <a:t> I</a:t>
            </a:r>
            <a:r>
              <a:rPr>
                <a:sym typeface="+mn-ea"/>
              </a:rPr>
              <a:t>nformation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24840" y="1090930"/>
            <a:ext cx="393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Name</a:t>
            </a:r>
            <a:r>
              <a:rPr lang="zh-CN" altLang="en-US"/>
              <a:t>：</a:t>
            </a:r>
            <a:r>
              <a:rPr lang="en-US" b="1"/>
              <a:t>Zhang Pengjie</a:t>
            </a:r>
            <a:r>
              <a:rPr lang="zh-CN" altLang="en-US"/>
              <a:t>（张鹏</a:t>
            </a:r>
            <a:r>
              <a:rPr lang="zh-CN" altLang="en-US"/>
              <a:t>杰）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24840" y="1753235"/>
            <a:ext cx="5226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HomeTown</a:t>
            </a:r>
            <a:r>
              <a:rPr lang="zh-CN" altLang="en-US"/>
              <a:t>：</a:t>
            </a:r>
            <a:r>
              <a:rPr lang="en-US" altLang="zh-CN" b="1"/>
              <a:t>ShanDong</a:t>
            </a:r>
            <a:r>
              <a:rPr lang="en-US" altLang="zh-CN"/>
              <a:t> Province</a:t>
            </a:r>
            <a:r>
              <a:rPr lang="zh-CN" altLang="en-US"/>
              <a:t>（</a:t>
            </a:r>
            <a:r>
              <a:rPr lang="zh-CN" altLang="en-US"/>
              <a:t>山东）</a:t>
            </a:r>
            <a:endParaRPr lang="zh-CN" altLang="en-US"/>
          </a:p>
        </p:txBody>
      </p:sp>
      <p:pic>
        <p:nvPicPr>
          <p:cNvPr id="3" name="图片 2" descr="4f94d939d15508b138aab653c573894d"/>
          <p:cNvPicPr>
            <a:picLocks noChangeAspect="1"/>
          </p:cNvPicPr>
          <p:nvPr/>
        </p:nvPicPr>
        <p:blipFill>
          <a:blip r:embed="rId3"/>
          <a:srcRect l="16113" r="34627" b="40094"/>
          <a:stretch>
            <a:fillRect/>
          </a:stretch>
        </p:blipFill>
        <p:spPr>
          <a:xfrm>
            <a:off x="8453755" y="913130"/>
            <a:ext cx="3353435" cy="26885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0620" y="2326005"/>
            <a:ext cx="4976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(1) </a:t>
            </a:r>
            <a:r>
              <a:rPr lang="zh-CN" altLang="en-US"/>
              <a:t>Located in the </a:t>
            </a:r>
            <a:r>
              <a:rPr lang="zh-CN" altLang="en-US" b="1"/>
              <a:t>Bohai Rim</a:t>
            </a:r>
            <a:r>
              <a:rPr lang="zh-CN" altLang="en-US"/>
              <a:t>（环渤海地区）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50620" y="2875915"/>
            <a:ext cx="7154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(2) F</a:t>
            </a:r>
            <a:r>
              <a:rPr lang="zh-CN" altLang="en-US"/>
              <a:t>acing the </a:t>
            </a:r>
            <a:r>
              <a:rPr lang="zh-CN" altLang="en-US" b="1"/>
              <a:t>Liaodong Peninsula</a:t>
            </a:r>
            <a:r>
              <a:rPr lang="zh-CN" altLang="en-US"/>
              <a:t> （辽东</a:t>
            </a:r>
            <a:r>
              <a:rPr lang="zh-CN" altLang="en-US"/>
              <a:t>半岛）across the sea</a:t>
            </a: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274810" y="2303145"/>
            <a:ext cx="560070" cy="5499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747760" y="3957320"/>
            <a:ext cx="2766060" cy="2240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190"/>
            <a:ext cx="4127500" cy="478155"/>
          </a:xfrm>
        </p:spPr>
        <p:txBody>
          <a:bodyPr wrap="square"/>
          <a:lstStyle/>
          <a:p>
            <a:r>
              <a:rPr lang="en-US" altLang="zh-CN">
                <a:sym typeface="+mn-ea"/>
              </a:rPr>
              <a:t>P</a:t>
            </a:r>
            <a:r>
              <a:rPr>
                <a:sym typeface="+mn-ea"/>
              </a:rPr>
              <a:t>ersonal</a:t>
            </a:r>
            <a:r>
              <a:rPr lang="en-US" altLang="zh-CN">
                <a:sym typeface="+mn-ea"/>
              </a:rPr>
              <a:t> I</a:t>
            </a:r>
            <a:r>
              <a:rPr>
                <a:sym typeface="+mn-ea"/>
              </a:rPr>
              <a:t>nformation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24840" y="1090930"/>
            <a:ext cx="393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Name</a:t>
            </a:r>
            <a:r>
              <a:rPr lang="zh-CN" altLang="en-US"/>
              <a:t>：</a:t>
            </a:r>
            <a:r>
              <a:rPr lang="en-US" b="1"/>
              <a:t>Zhang Pengjie</a:t>
            </a:r>
            <a:r>
              <a:rPr lang="zh-CN" altLang="en-US"/>
              <a:t>（张鹏</a:t>
            </a:r>
            <a:r>
              <a:rPr lang="zh-CN" altLang="en-US"/>
              <a:t>杰）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24840" y="3589020"/>
            <a:ext cx="5573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Personality</a:t>
            </a:r>
            <a:r>
              <a:rPr lang="zh-CN" altLang="en-US"/>
              <a:t>：</a:t>
            </a:r>
            <a:r>
              <a:rPr lang="en-US" altLang="zh-CN"/>
              <a:t>I</a:t>
            </a:r>
            <a:r>
              <a:rPr lang="zh-CN" altLang="en-US"/>
              <a:t>ntrovert</a:t>
            </a:r>
            <a:r>
              <a:rPr lang="en-US" altLang="zh-CN"/>
              <a:t> and a bit </a:t>
            </a:r>
            <a:r>
              <a:rPr lang="zh-CN" altLang="en-US">
                <a:sym typeface="+mn-ea"/>
              </a:rPr>
              <a:t>extrovert 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24840" y="1753235"/>
            <a:ext cx="5226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HomeTown</a:t>
            </a:r>
            <a:r>
              <a:rPr lang="zh-CN" altLang="en-US"/>
              <a:t>：</a:t>
            </a:r>
            <a:r>
              <a:rPr lang="en-US" altLang="zh-CN" b="1"/>
              <a:t>ShanDong</a:t>
            </a:r>
            <a:r>
              <a:rPr lang="en-US" altLang="zh-CN"/>
              <a:t> Province</a:t>
            </a:r>
            <a:r>
              <a:rPr lang="zh-CN" altLang="en-US"/>
              <a:t>（</a:t>
            </a:r>
            <a:r>
              <a:rPr lang="zh-CN" altLang="en-US"/>
              <a:t>山东）</a:t>
            </a:r>
            <a:endParaRPr lang="zh-CN" altLang="en-US"/>
          </a:p>
        </p:txBody>
      </p:sp>
      <p:pic>
        <p:nvPicPr>
          <p:cNvPr id="3" name="图片 2" descr="4f94d939d15508b138aab653c573894d"/>
          <p:cNvPicPr>
            <a:picLocks noChangeAspect="1"/>
          </p:cNvPicPr>
          <p:nvPr/>
        </p:nvPicPr>
        <p:blipFill>
          <a:blip r:embed="rId4"/>
          <a:srcRect l="16113" r="34627" b="40094"/>
          <a:stretch>
            <a:fillRect/>
          </a:stretch>
        </p:blipFill>
        <p:spPr>
          <a:xfrm>
            <a:off x="8453755" y="913130"/>
            <a:ext cx="3353435" cy="2688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47760" y="3957320"/>
            <a:ext cx="2766060" cy="2240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0620" y="2326005"/>
            <a:ext cx="4976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(1) </a:t>
            </a:r>
            <a:r>
              <a:rPr lang="zh-CN" altLang="en-US"/>
              <a:t>Located in the </a:t>
            </a:r>
            <a:r>
              <a:rPr lang="zh-CN" altLang="en-US" b="1"/>
              <a:t>Bohai Rim</a:t>
            </a:r>
            <a:r>
              <a:rPr lang="zh-CN" altLang="en-US"/>
              <a:t>（环渤海地区）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50620" y="2875915"/>
            <a:ext cx="7154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(2) F</a:t>
            </a:r>
            <a:r>
              <a:rPr lang="zh-CN" altLang="en-US"/>
              <a:t>acing the </a:t>
            </a:r>
            <a:r>
              <a:rPr lang="zh-CN" altLang="en-US" b="1"/>
              <a:t>Liaodong Peninsula</a:t>
            </a:r>
            <a:r>
              <a:rPr lang="zh-CN" altLang="en-US"/>
              <a:t> （辽东</a:t>
            </a:r>
            <a:r>
              <a:rPr lang="zh-CN" altLang="en-US"/>
              <a:t>半岛）across the sea</a:t>
            </a: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274810" y="2303145"/>
            <a:ext cx="560070" cy="5499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72f082025aafa40fac452ade035c924979f019f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6710" y="4070350"/>
            <a:ext cx="2646045" cy="193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190"/>
            <a:ext cx="5570855" cy="478155"/>
          </a:xfrm>
        </p:spPr>
        <p:txBody>
          <a:bodyPr wrap="square"/>
          <a:lstStyle/>
          <a:p>
            <a:r>
              <a:rPr lang="en-US" altLang="zh-CN">
                <a:sym typeface="+mn-ea"/>
              </a:rPr>
              <a:t>My </a:t>
            </a:r>
            <a:r>
              <a:rPr>
                <a:sym typeface="+mn-ea"/>
              </a:rPr>
              <a:t>Hometown</a:t>
            </a:r>
            <a:endParaRPr>
              <a:sym typeface="+mn-ea"/>
            </a:endParaRPr>
          </a:p>
        </p:txBody>
      </p:sp>
      <p:pic>
        <p:nvPicPr>
          <p:cNvPr id="2" name="图片 1" descr="16496672710020155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" y="1100455"/>
            <a:ext cx="6014720" cy="4091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30315" y="1581785"/>
            <a:ext cx="586168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S</a:t>
            </a:r>
            <a:r>
              <a:rPr lang="zh-CN" altLang="en-US" b="1"/>
              <a:t>orthwest</a:t>
            </a:r>
            <a:endParaRPr lang="zh-CN" altLang="en-US" b="1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C</a:t>
            </a:r>
            <a:r>
              <a:rPr lang="zh-CN" altLang="en-US" b="1"/>
              <a:t>entral</a:t>
            </a:r>
            <a:endParaRPr lang="zh-CN" altLang="en-US" b="1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/>
              <a:t>Jinan(</a:t>
            </a:r>
            <a:r>
              <a:rPr lang="zh-CN" altLang="en-US"/>
              <a:t>济南</a:t>
            </a:r>
            <a:r>
              <a:rPr lang="en-US" altLang="zh-CN"/>
              <a:t>): The capital of Shandong</a:t>
            </a:r>
            <a:endParaRPr lang="en-US" altLang="zh-CN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/>
              <a:t>Weifang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潍坊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My Hometown</a:t>
            </a:r>
            <a:endParaRPr lang="en-US" altLang="zh-CN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/>
              <a:t>Zibo(</a:t>
            </a:r>
            <a:r>
              <a:rPr lang="zh-CN" altLang="en-US"/>
              <a:t>淄博</a:t>
            </a:r>
            <a:r>
              <a:rPr lang="en-US" altLang="zh-CN"/>
              <a:t>): Emerging tourist city</a:t>
            </a:r>
            <a:endParaRPr lang="en-US" altLang="zh-CN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/>
              <a:t>Taian(</a:t>
            </a:r>
            <a:r>
              <a:rPr lang="zh-CN" altLang="en-US"/>
              <a:t>泰安</a:t>
            </a:r>
            <a:r>
              <a:rPr lang="en-US" altLang="zh-CN"/>
              <a:t>): The Mount Taishan</a:t>
            </a:r>
            <a:r>
              <a:rPr lang="zh-CN" altLang="en-US"/>
              <a:t>（</a:t>
            </a:r>
            <a:r>
              <a:rPr lang="zh-CN" altLang="en-US"/>
              <a:t>泰山）</a:t>
            </a:r>
            <a:endParaRPr lang="zh-CN" altLang="en-US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S</a:t>
            </a:r>
            <a:r>
              <a:rPr lang="zh-CN" altLang="en-US" b="1"/>
              <a:t>outh</a:t>
            </a:r>
            <a:endParaRPr lang="zh-CN" altLang="en-US" b="1"/>
          </a:p>
          <a:p>
            <a:pPr marL="0" indent="457200">
              <a:buFont typeface="Arial" panose="020B0604020202020204" pitchFamily="34" charset="0"/>
              <a:buNone/>
            </a:pPr>
            <a:r>
              <a:rPr lang="en-US" altLang="zh-CN"/>
              <a:t>Jining(</a:t>
            </a:r>
            <a:r>
              <a:rPr lang="zh-CN" altLang="en-US"/>
              <a:t>济宁</a:t>
            </a:r>
            <a:r>
              <a:rPr lang="en-US" altLang="zh-CN"/>
              <a:t>)</a:t>
            </a:r>
            <a:r>
              <a:rPr lang="zh-CN" altLang="en-US"/>
              <a:t>：The Confucian Temple（</a:t>
            </a:r>
            <a:r>
              <a:rPr lang="zh-CN" altLang="en-US"/>
              <a:t>孔庙）</a:t>
            </a:r>
            <a:endParaRPr lang="zh-CN" altLang="en-US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/>
              <a:t>RiZhao(</a:t>
            </a:r>
            <a:r>
              <a:rPr lang="zh-CN" altLang="en-US"/>
              <a:t>日照</a:t>
            </a:r>
            <a:r>
              <a:rPr lang="en-US" altLang="zh-CN"/>
              <a:t>): Great place to see the sea</a:t>
            </a:r>
            <a:endParaRPr lang="en-US" altLang="zh-CN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P</a:t>
            </a:r>
            <a:r>
              <a:rPr lang="zh-CN" altLang="en-US" b="1"/>
              <a:t>eninsula region</a:t>
            </a:r>
            <a:endParaRPr lang="zh-CN" altLang="en-US" b="1"/>
          </a:p>
          <a:p>
            <a:pPr marL="0" lvl="1" indent="457200">
              <a:buFont typeface="Arial" panose="020B0604020202020204" pitchFamily="34" charset="0"/>
              <a:buNone/>
            </a:pPr>
            <a:r>
              <a:rPr lang="zh-CN" altLang="en-US"/>
              <a:t>Qingdao</a:t>
            </a:r>
            <a:r>
              <a:rPr lang="en-US" altLang="zh-CN"/>
              <a:t>(</a:t>
            </a:r>
            <a:r>
              <a:rPr lang="zh-CN" altLang="en-US"/>
              <a:t>青岛</a:t>
            </a:r>
            <a:r>
              <a:rPr lang="en-US" altLang="zh-CN"/>
              <a:t>): The economic center of </a:t>
            </a:r>
            <a:endParaRPr lang="en-US" altLang="zh-CN"/>
          </a:p>
          <a:p>
            <a:pPr marL="0" lvl="1" indent="457200">
              <a:buFont typeface="Arial" panose="020B0604020202020204" pitchFamily="34" charset="0"/>
              <a:buNone/>
            </a:pPr>
            <a:r>
              <a:rPr lang="en-US" altLang="zh-CN"/>
              <a:t>                             </a:t>
            </a:r>
            <a:r>
              <a:rPr lang="en-US" altLang="zh-CN">
                <a:sym typeface="+mn-ea"/>
              </a:rPr>
              <a:t>Shandong</a:t>
            </a:r>
            <a:endParaRPr lang="en-US" altLang="zh-CN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39510" y="1021080"/>
            <a:ext cx="28975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D</a:t>
            </a:r>
            <a:r>
              <a:rPr lang="zh-CN" altLang="en-US"/>
              <a:t>ivided into four parts</a:t>
            </a:r>
            <a:r>
              <a:rPr lang="en-US" altLang="zh-CN"/>
              <a:t>: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190"/>
            <a:ext cx="5570855" cy="478155"/>
          </a:xfrm>
        </p:spPr>
        <p:txBody>
          <a:bodyPr wrap="square"/>
          <a:lstStyle/>
          <a:p>
            <a:r>
              <a:rPr lang="en-US" altLang="zh-CN">
                <a:sym typeface="+mn-ea"/>
              </a:rPr>
              <a:t>My </a:t>
            </a:r>
            <a:r>
              <a:rPr>
                <a:sym typeface="+mn-ea"/>
              </a:rPr>
              <a:t>Hometown</a:t>
            </a:r>
            <a:endParaRPr>
              <a:sym typeface="+mn-ea"/>
            </a:endParaRPr>
          </a:p>
        </p:txBody>
      </p:sp>
      <p:pic>
        <p:nvPicPr>
          <p:cNvPr id="6" name="图片 5" descr="7ee9787a596056452b7e553d445cd0d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8775" y="866140"/>
            <a:ext cx="3284855" cy="2181860"/>
          </a:xfrm>
          <a:prstGeom prst="rect">
            <a:avLst/>
          </a:prstGeom>
        </p:spPr>
      </p:pic>
      <p:pic>
        <p:nvPicPr>
          <p:cNvPr id="8" name="图片 7" descr="8f91186911bdadb16f619de0ba05957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5175" y="875665"/>
            <a:ext cx="3328035" cy="2217420"/>
          </a:xfrm>
          <a:prstGeom prst="rect">
            <a:avLst/>
          </a:prstGeom>
        </p:spPr>
      </p:pic>
      <p:pic>
        <p:nvPicPr>
          <p:cNvPr id="12" name="图片 11" descr="fb8d13339aa932786b0ad166cab6293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39285" y="3646805"/>
            <a:ext cx="3404235" cy="2230120"/>
          </a:xfrm>
          <a:prstGeom prst="rect">
            <a:avLst/>
          </a:prstGeom>
        </p:spPr>
      </p:pic>
      <p:pic>
        <p:nvPicPr>
          <p:cNvPr id="13" name="图片 12" descr="5a1aa1ef11b2ad99b7e2003095d6420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8775" y="3691890"/>
            <a:ext cx="3284855" cy="2190115"/>
          </a:xfrm>
          <a:prstGeom prst="rect">
            <a:avLst/>
          </a:prstGeom>
        </p:spPr>
      </p:pic>
      <p:pic>
        <p:nvPicPr>
          <p:cNvPr id="14" name="图片 13" descr="78374687b32a5b49fbedf9c225a97c6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39285" y="875665"/>
            <a:ext cx="3257550" cy="21723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6725" y="3185795"/>
            <a:ext cx="3281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Jinan(</a:t>
            </a:r>
            <a:r>
              <a:rPr lang="zh-CN" altLang="en-US">
                <a:sym typeface="+mn-ea"/>
              </a:rPr>
              <a:t>济南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：Baotu Spring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9285" y="3195320"/>
            <a:ext cx="3404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Weifang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潍坊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Kite Festival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740775" y="3185795"/>
            <a:ext cx="2616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Zibo(</a:t>
            </a:r>
            <a:r>
              <a:rPr lang="zh-CN" altLang="en-US">
                <a:sym typeface="+mn-ea"/>
              </a:rPr>
              <a:t>淄博</a:t>
            </a:r>
            <a:r>
              <a:rPr lang="en-US" altLang="zh-CN">
                <a:sym typeface="+mn-ea"/>
              </a:rPr>
              <a:t>): </a:t>
            </a:r>
            <a:r>
              <a:rPr lang="zh-CN" altLang="en-US">
                <a:sym typeface="+mn-ea"/>
              </a:rPr>
              <a:t>Barbecue</a:t>
            </a:r>
            <a:endParaRPr lang="en-US" altLang="zh-CN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10795" y="5960745"/>
            <a:ext cx="4308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Jining(</a:t>
            </a:r>
            <a:r>
              <a:rPr lang="zh-CN" altLang="en-US">
                <a:sym typeface="+mn-ea"/>
              </a:rPr>
              <a:t>济宁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The Confucian Temple</a:t>
            </a:r>
            <a:endParaRPr lang="zh-CN" altLang="en-US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08805" y="5960110"/>
            <a:ext cx="359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RiZhao(</a:t>
            </a:r>
            <a:r>
              <a:rPr lang="zh-CN" altLang="en-US">
                <a:sym typeface="+mn-ea"/>
              </a:rPr>
              <a:t>日照</a:t>
            </a:r>
            <a:r>
              <a:rPr lang="en-US" altLang="zh-CN">
                <a:sym typeface="+mn-ea"/>
              </a:rPr>
              <a:t>): B</a:t>
            </a:r>
            <a:r>
              <a:rPr lang="zh-CN" altLang="en-US">
                <a:sym typeface="+mn-ea"/>
              </a:rPr>
              <a:t>eachside resort </a:t>
            </a:r>
            <a:endParaRPr lang="en-US" altLang="zh-CN">
              <a:sym typeface="+mn-ea"/>
            </a:endParaRPr>
          </a:p>
        </p:txBody>
      </p:sp>
      <p:pic>
        <p:nvPicPr>
          <p:cNvPr id="16" name="图片 15" descr="5c05d202cb6548c19aae118224f40aa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5175" y="3646805"/>
            <a:ext cx="3342005" cy="22275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48015" y="5908040"/>
            <a:ext cx="4203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/>
            <a:r>
              <a:rPr lang="en-US" altLang="zh-CN">
                <a:sym typeface="+mn-ea"/>
              </a:rPr>
              <a:t>Taian(</a:t>
            </a:r>
            <a:r>
              <a:rPr lang="zh-CN" altLang="en-US">
                <a:sym typeface="+mn-ea"/>
              </a:rPr>
              <a:t>泰安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Mount Taishan(</a:t>
            </a:r>
            <a:r>
              <a:rPr lang="zh-CN" altLang="en-US">
                <a:sym typeface="+mn-ea"/>
              </a:rPr>
              <a:t>泰山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190"/>
            <a:ext cx="5570855" cy="478155"/>
          </a:xfrm>
        </p:spPr>
        <p:txBody>
          <a:bodyPr wrap="square"/>
          <a:lstStyle/>
          <a:p>
            <a:r>
              <a:rPr lang="en-US" altLang="zh-CN">
                <a:sym typeface="+mn-ea"/>
              </a:rPr>
              <a:t>Educations</a:t>
            </a:r>
            <a:endParaRPr lang="en-US" altLang="zh-CN">
              <a:sym typeface="+mn-ea"/>
            </a:endParaRPr>
          </a:p>
        </p:txBody>
      </p:sp>
      <p:pic>
        <p:nvPicPr>
          <p:cNvPr id="5" name="图片 4" descr="b9ca7c13784451955e87e1c867ea36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2515" y="1228725"/>
            <a:ext cx="3284855" cy="2190750"/>
          </a:xfrm>
          <a:prstGeom prst="rect">
            <a:avLst/>
          </a:prstGeom>
        </p:spPr>
      </p:pic>
      <p:pic>
        <p:nvPicPr>
          <p:cNvPr id="6" name="图片 5" descr="ef46be8a6261e293ae2db170e87f1b8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1177925"/>
            <a:ext cx="3896995" cy="22415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493520" y="5556250"/>
            <a:ext cx="1374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2019-2023</a:t>
            </a:r>
            <a:endParaRPr 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9712960" y="5574665"/>
            <a:ext cx="1292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2023-</a:t>
            </a:r>
            <a:r>
              <a:rPr lang="zh-CN" altLang="en-US"/>
              <a:t>至今</a:t>
            </a:r>
            <a:endParaRPr lang="zh-CN" altLang="en-US"/>
          </a:p>
        </p:txBody>
      </p:sp>
      <p:pic>
        <p:nvPicPr>
          <p:cNvPr id="11" name="图片 10" descr="f204a60da9b18eb1c4a845ffa9b5907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325" y="3634740"/>
            <a:ext cx="1801495" cy="1805305"/>
          </a:xfrm>
          <a:prstGeom prst="rect">
            <a:avLst/>
          </a:prstGeom>
        </p:spPr>
      </p:pic>
      <p:pic>
        <p:nvPicPr>
          <p:cNvPr id="13" name="图片 12" descr="36534c5f8816b2c8d4702062be30b7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45" y="3500120"/>
            <a:ext cx="3112135" cy="20745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76420" y="1165860"/>
            <a:ext cx="40862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 have been studying at </a:t>
            </a:r>
            <a:r>
              <a:rPr lang="zh-CN" altLang="en-US" b="1"/>
              <a:t>Beijing Institute of Technology</a:t>
            </a:r>
            <a:r>
              <a:rPr lang="zh-CN" altLang="en-US"/>
              <a:t> for nearly 5 years since</a:t>
            </a:r>
            <a:r>
              <a:rPr lang="en-US" altLang="zh-CN"/>
              <a:t> </a:t>
            </a:r>
            <a:r>
              <a:rPr lang="zh-CN" altLang="en-US"/>
              <a:t>2019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4375785" y="4652645"/>
            <a:ext cx="40868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My major is </a:t>
            </a:r>
            <a:r>
              <a:rPr lang="zh-CN" altLang="en-US" b="1"/>
              <a:t>computer science and technology</a:t>
            </a:r>
            <a:r>
              <a:rPr lang="en-US" altLang="zh-CN" b="1"/>
              <a:t>,</a:t>
            </a:r>
            <a:r>
              <a:rPr lang="en-US" altLang="zh-CN"/>
              <a:t> and </a:t>
            </a:r>
            <a:r>
              <a:rPr lang="zh-CN" altLang="en-US">
                <a:sym typeface="+mn-ea"/>
              </a:rPr>
              <a:t>my main research direction is </a:t>
            </a:r>
            <a:r>
              <a:rPr lang="zh-CN" altLang="en-US" b="1">
                <a:sym typeface="+mn-ea"/>
              </a:rPr>
              <a:t>computer vision</a:t>
            </a:r>
            <a:r>
              <a:rPr lang="en-US" altLang="zh-CN" b="1">
                <a:sym typeface="+mn-ea"/>
              </a:rPr>
              <a:t>.</a:t>
            </a:r>
            <a:endParaRPr lang="en-US" altLang="zh-CN" b="1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73550" y="2587625"/>
            <a:ext cx="43624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 used to study for my undergraduate degree at </a:t>
            </a:r>
            <a:r>
              <a:rPr lang="zh-CN" altLang="en-US" b="1"/>
              <a:t>Ruixin</a:t>
            </a:r>
            <a:r>
              <a:rPr lang="en-US" altLang="zh-CN" b="1"/>
              <a:t> Academy of classic learning</a:t>
            </a:r>
            <a:r>
              <a:rPr lang="zh-CN" altLang="en-US"/>
              <a:t>, but now I am pursuing a master's degree at the</a:t>
            </a:r>
            <a:r>
              <a:rPr lang="en-US" altLang="zh-CN"/>
              <a:t> </a:t>
            </a:r>
            <a:r>
              <a:rPr lang="en-US" altLang="zh-CN" dirty="0">
                <a:sym typeface="+mn-ea"/>
              </a:rPr>
              <a:t>School of Computer Science &amp; Technology.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Two</a:t>
            </a:r>
            <a:r>
              <a:rPr lang="zh-CN" altLang="en-US" dirty="0"/>
              <a:t> ▷▷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510342" y="2726849"/>
            <a:ext cx="7197752" cy="606922"/>
          </a:xfrm>
        </p:spPr>
        <p:txBody>
          <a:bodyPr/>
          <a:lstStyle/>
          <a:p>
            <a:pPr algn="l">
              <a:buClrTx/>
              <a:buSzTx/>
            </a:pPr>
            <a:r>
              <a:rPr lang="en-US" altLang="zh-CN" dirty="0">
                <a:cs typeface="+mn-ea"/>
                <a:sym typeface="+mn-lt"/>
              </a:rPr>
              <a:t>Honors</a:t>
            </a:r>
            <a:endParaRPr lang="zh-CN" altLang="en-US" dirty="0">
              <a:latin typeface="微软雅黑" panose="020B0503020204020204" pitchFamily="34" charset="-122"/>
              <a:cs typeface="+mn-ea"/>
              <a:sym typeface="+mn-lt"/>
            </a:endParaRPr>
          </a:p>
          <a:p>
            <a:pPr algn="l">
              <a:buClrTx/>
              <a:buSzTx/>
            </a:pPr>
            <a:endParaRPr lang="zh-CN" altLang="en-US" dirty="0">
              <a:latin typeface="微软雅黑" panose="020B0503020204020204" pitchFamily="34" charset="-122"/>
              <a:sym typeface="+mn-lt"/>
            </a:endParaRPr>
          </a:p>
          <a:p>
            <a:pPr algn="l">
              <a:buClrTx/>
              <a:buSzTx/>
            </a:pPr>
            <a:endParaRPr lang="zh-CN" altLang="en-US" dirty="0">
              <a:latin typeface="微软雅黑" panose="020B0503020204020204" pitchFamily="34" charset="-122"/>
              <a:sym typeface="+mn-lt"/>
            </a:endParaRPr>
          </a:p>
          <a:p>
            <a:endParaRPr lang="zh-CN" altLang="en-US" dirty="0">
              <a:sym typeface="+mn-lt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/>
          </p:nvPr>
        </p:nvSpPr>
        <p:spPr>
          <a:xfrm>
            <a:off x="561340" y="3837940"/>
            <a:ext cx="10271760" cy="1522730"/>
          </a:xfrm>
        </p:spPr>
        <p:txBody>
          <a:bodyPr/>
          <a:lstStyle/>
          <a:p>
            <a:pPr algn="l">
              <a:buClrTx/>
              <a:buSzTx/>
            </a:pPr>
            <a:r>
              <a:rPr lang="en-US" altLang="zh-CN" dirty="0">
                <a:cs typeface="+mn-ea"/>
                <a:sym typeface="+mn-lt"/>
              </a:rPr>
              <a:t>Honors</a:t>
            </a: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KSO_WM_DIAGRAM_VIRTUALLY_FRAME" val="{&quot;height&quot;:350.195905511811,&quot;left&quot;:392.4390551181102,&quot;top&quot;:37.9471653543307,&quot;width&quot;:528.7388976377952}"/>
</p:tagLst>
</file>

<file path=ppt/tags/tag11.xml><?xml version="1.0" encoding="utf-8"?>
<p:tagLst xmlns:p="http://schemas.openxmlformats.org/presentationml/2006/main">
  <p:tag name="KSO_WM_DIAGRAM_VIRTUALLY_FRAME" val="{&quot;height&quot;:350.195905511811,&quot;left&quot;:392.4390551181102,&quot;top&quot;:37.9471653543307,&quot;width&quot;:528.7388976377952}"/>
</p:tagLst>
</file>

<file path=ppt/tags/tag12.xml><?xml version="1.0" encoding="utf-8"?>
<p:tagLst xmlns:p="http://schemas.openxmlformats.org/presentationml/2006/main">
  <p:tag name="KSO_WM_DIAGRAM_VIRTUALLY_FRAME" val="{&quot;height&quot;:350.195905511811,&quot;left&quot;:392.4390551181102,&quot;top&quot;:37.9471653543307,&quot;width&quot;:528.7388976377952}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350.195905511811,&quot;left&quot;:392.4390551181102,&quot;top&quot;:37.9471653543307,&quot;width&quot;:528.7388976377952}"/>
</p:tagLst>
</file>

<file path=ppt/tags/tag14.xml><?xml version="1.0" encoding="utf-8"?>
<p:tagLst xmlns:p="http://schemas.openxmlformats.org/presentationml/2006/main">
  <p:tag name="KSO_WM_BEAUTIFY_FLAG" val=""/>
  <p:tag name="KSO_WM_DIAGRAM_VIRTUALLY_FRAME" val="{&quot;height&quot;:350.195905511811,&quot;left&quot;:392.4390551181102,&quot;top&quot;:37.9471653543307,&quot;width&quot;:528.7388976377952}"/>
</p:tagLst>
</file>

<file path=ppt/tags/tag15.xml><?xml version="1.0" encoding="utf-8"?>
<p:tagLst xmlns:p="http://schemas.openxmlformats.org/presentationml/2006/main">
  <p:tag name="KSO_WM_DIAGRAM_VIRTUALLY_FRAME" val="{&quot;height&quot;:350.195905511811,&quot;left&quot;:392.4390551181102,&quot;top&quot;:37.9471653543307,&quot;width&quot;:528.7388976377952}"/>
</p:tagLst>
</file>

<file path=ppt/tags/tag16.xml><?xml version="1.0" encoding="utf-8"?>
<p:tagLst xmlns:p="http://schemas.openxmlformats.org/presentationml/2006/main">
  <p:tag name="KSO_WM_BEAUTIFY_FLAG" val=""/>
  <p:tag name="KSO_WM_DIAGRAM_VIRTUALLY_FRAME" val="{&quot;height&quot;:350.195905511811,&quot;left&quot;:392.4390551181102,&quot;top&quot;:37.9471653543307,&quot;width&quot;:528.7388976377952}"/>
</p:tagLst>
</file>

<file path=ppt/tags/tag17.xml><?xml version="1.0" encoding="utf-8"?>
<p:tagLst xmlns:p="http://schemas.openxmlformats.org/presentationml/2006/main">
  <p:tag name="KSO_WM_BEAUTIFY_FLAG" val=""/>
  <p:tag name="KSO_WM_DIAGRAM_VIRTUALLY_FRAME" val="{&quot;height&quot;:350.195905511811,&quot;left&quot;:392.4390551181102,&quot;top&quot;:37.9471653543307,&quot;width&quot;:528.7388976377952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5.1.2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" val="v5.1.2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PP_MARK_KEY" val="cd3414a3-028d-4702-9150-affa04e59e4e"/>
  <p:tag name="COMMONDATA" val="eyJoZGlkIjoiOThkMDA2MjBiODYzMmZjODBjODlkNTdjNmY5NDNiZTMifQ=="/>
  <p:tag name="commondata" val="eyJoZGlkIjoiYzYxYzhkNWMxODYwNWMwNDUzMTg5ZGMyMTYwOTZhOGUifQ==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350.195905511811,&quot;left&quot;:392.4390551181102,&quot;top&quot;:37.9471653543307,&quot;width&quot;:528.7388976377952}"/>
</p:tagLst>
</file>

<file path=ppt/theme/theme1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2339</Words>
  <Application>WPS 演示</Application>
  <PresentationFormat>宽屏</PresentationFormat>
  <Paragraphs>160</Paragraphs>
  <Slides>14</Slides>
  <Notes>582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Arial Unicode MS</vt:lpstr>
      <vt:lpstr>Calibri</vt:lpstr>
      <vt:lpstr>Times New Roman</vt:lpstr>
      <vt:lpstr>封2​​</vt:lpstr>
      <vt:lpstr>封3​​</vt:lpstr>
      <vt:lpstr>目3​​</vt:lpstr>
      <vt:lpstr>目4​​</vt:lpstr>
      <vt:lpstr>内页​​</vt:lpstr>
      <vt:lpstr>Self-presentation </vt:lpstr>
      <vt:lpstr>PowerPoint 演示文稿</vt:lpstr>
      <vt:lpstr>PowerPoint 演示文稿</vt:lpstr>
      <vt:lpstr>Personal Information</vt:lpstr>
      <vt:lpstr>Personal Information</vt:lpstr>
      <vt:lpstr>My Hometown</vt:lpstr>
      <vt:lpstr>Educational Experience</vt:lpstr>
      <vt:lpstr>My Hometown</vt:lpstr>
      <vt:lpstr>PowerPoint 演示文稿</vt:lpstr>
      <vt:lpstr>Hobbies</vt:lpstr>
      <vt:lpstr>Honors</vt:lpstr>
      <vt:lpstr>PowerPoint 演示文稿</vt:lpstr>
      <vt:lpstr>Life Attitude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张鹏杰</cp:lastModifiedBy>
  <cp:revision>2385</cp:revision>
  <dcterms:created xsi:type="dcterms:W3CDTF">2016-11-28T11:30:00Z</dcterms:created>
  <dcterms:modified xsi:type="dcterms:W3CDTF">2024-05-22T22:03:06Z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5D0F41DDED5A47A1B07C81412574C1A2_12</vt:lpwstr>
  </property>
  <property fmtid="{D5CDD505-2E9C-101B-9397-08002B2CF9AE}" pid="12" name="KSOProductBuildVer">
    <vt:lpwstr>2052-12.1.0.16364</vt:lpwstr>
  </property>
</Properties>
</file>